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35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4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00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560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8468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066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404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16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06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50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8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07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4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43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81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554BF-DF3C-4969-9054-CD994E4B8C64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8A6355-F763-428B-8F3D-4BED5BFFB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3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2D34C-8C7B-8CF8-A057-6B44CBF9C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cs-CZ" sz="6000">
                <a:solidFill>
                  <a:srgbClr val="FFFFFF"/>
                </a:solidFill>
              </a:rPr>
              <a:t>První pomoc pro chůvy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90F06A-4C1E-E894-D246-1CBAD56B1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FFFFFF">
                    <a:alpha val="70000"/>
                  </a:srgbClr>
                </a:solidFill>
              </a:rPr>
              <a:t>EDUKUJ</a:t>
            </a:r>
          </a:p>
        </p:txBody>
      </p:sp>
    </p:spTree>
    <p:extLst>
      <p:ext uri="{BB962C8B-B14F-4D97-AF65-F5344CB8AC3E}">
        <p14:creationId xmlns:p14="http://schemas.microsoft.com/office/powerpoint/2010/main" val="350358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AFB4D-9941-3137-1ECB-230C4A2F1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Alergie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80EB9-8041-FA44-0002-735803858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/>
              <a:t>Nepřiměřená reakce organismu na látky v běžném prostředí</a:t>
            </a:r>
          </a:p>
          <a:p>
            <a:pPr>
              <a:lnSpc>
                <a:spcPct val="90000"/>
              </a:lnSpc>
            </a:pPr>
            <a:r>
              <a:rPr lang="cs-CZ" sz="1500"/>
              <a:t>Reakce – nadměrné, přecitlivělost</a:t>
            </a:r>
          </a:p>
          <a:p>
            <a:pPr>
              <a:lnSpc>
                <a:spcPct val="90000"/>
              </a:lnSpc>
            </a:pPr>
            <a:r>
              <a:rPr lang="cs-CZ" sz="1500"/>
              <a:t>Atopie – dědičně založený sklon k alergii</a:t>
            </a:r>
          </a:p>
          <a:p>
            <a:pPr>
              <a:lnSpc>
                <a:spcPct val="90000"/>
              </a:lnSpc>
            </a:pPr>
            <a:r>
              <a:rPr lang="cs-CZ" sz="1500"/>
              <a:t>Projevy atopie – ekzém, pylová alergie, alergické astma</a:t>
            </a:r>
          </a:p>
          <a:p>
            <a:pPr>
              <a:lnSpc>
                <a:spcPct val="90000"/>
              </a:lnSpc>
            </a:pPr>
            <a:r>
              <a:rPr lang="cs-CZ" sz="1500"/>
              <a:t>Projevy alergie: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cs-CZ" sz="1500"/>
              <a:t>Lokální – slzení, zánět spojivek, pálení očí, rýma, otok, zarudnutí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cs-CZ" sz="1500"/>
              <a:t>Celkové – kopřivka, nevolnost, zvracení, otoky, slabost, mdloba, knedlík v krku, poruchy dýchání</a:t>
            </a:r>
          </a:p>
        </p:txBody>
      </p:sp>
      <p:pic>
        <p:nvPicPr>
          <p:cNvPr id="5" name="Obrázek 4" descr="Obsah obrázku osoba, strom, venku, batole&#10;&#10;Popis byl vytvořen automaticky">
            <a:extLst>
              <a:ext uri="{FF2B5EF4-FFF2-40B4-BE49-F238E27FC236}">
                <a16:creationId xmlns:a16="http://schemas.microsoft.com/office/drawing/2014/main" id="{2E3E37DA-2F89-85D8-2857-4CF51D5092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5" r="18117" b="1"/>
          <a:stretch/>
        </p:blipFill>
        <p:spPr>
          <a:xfrm>
            <a:off x="4857451" y="2159331"/>
            <a:ext cx="4415050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011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A066D-3EF6-800E-DAF3-5F40CA2B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Febrilní křeče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70658-F5A4-D021-CF49-51ED6AB53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Mechanismus nejasný, geny vnímavosti 8. a 19. chromozom</a:t>
            </a:r>
          </a:p>
          <a:p>
            <a:r>
              <a:rPr lang="cs-CZ" dirty="0"/>
              <a:t>6 m – 5 let</a:t>
            </a:r>
          </a:p>
          <a:p>
            <a:r>
              <a:rPr lang="cs-CZ" dirty="0"/>
              <a:t>Horečka </a:t>
            </a:r>
            <a:r>
              <a:rPr lang="cs-CZ" dirty="0">
                <a:sym typeface="Wingdings" panose="05000000000000000000" pitchFamily="2" charset="2"/>
              </a:rPr>
              <a:t> dráždění mozkové tkáně  nekoordinované impulsy nervům a svalům</a:t>
            </a:r>
            <a:endParaRPr lang="cs-CZ" dirty="0"/>
          </a:p>
          <a:p>
            <a:r>
              <a:rPr lang="cs-CZ" dirty="0"/>
              <a:t>Projev – generalizované tonicko-klonické křeče, ztuhlost svalů, poruchy vědomí, po záchvatu – spavost, zmatenost</a:t>
            </a:r>
          </a:p>
          <a:p>
            <a:r>
              <a:rPr lang="cs-CZ" dirty="0"/>
              <a:t>ZZS</a:t>
            </a:r>
          </a:p>
          <a:p>
            <a:r>
              <a:rPr lang="cs-CZ" dirty="0"/>
              <a:t>Antipyretika (sirupy, čípky), Diazepam </a:t>
            </a:r>
            <a:r>
              <a:rPr lang="cs-CZ" dirty="0" err="1"/>
              <a:t>p.r</a:t>
            </a:r>
            <a:r>
              <a:rPr lang="cs-CZ" dirty="0"/>
              <a:t>. (účinek za 5 minut)</a:t>
            </a:r>
          </a:p>
        </p:txBody>
      </p:sp>
    </p:spTree>
    <p:extLst>
      <p:ext uri="{BB962C8B-B14F-4D97-AF65-F5344CB8AC3E}">
        <p14:creationId xmlns:p14="http://schemas.microsoft.com/office/powerpoint/2010/main" val="3884017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78640-84CB-0202-56F4-9141D6DC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Otravy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2EA78F-DBB6-C5C5-CFF1-39631643F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cs-CZ" dirty="0"/>
              <a:t>Prevence</a:t>
            </a:r>
          </a:p>
          <a:p>
            <a:r>
              <a:rPr lang="cs-CZ" dirty="0"/>
              <a:t>TIS </a:t>
            </a:r>
            <a:r>
              <a:rPr lang="de-DE" b="0" i="0" dirty="0">
                <a:solidFill>
                  <a:srgbClr val="4D5156"/>
                </a:solidFill>
                <a:effectLst/>
              </a:rPr>
              <a:t>224 91 92 93</a:t>
            </a:r>
            <a:r>
              <a:rPr lang="cs-CZ" b="0" i="0" dirty="0">
                <a:solidFill>
                  <a:srgbClr val="4D5156"/>
                </a:solidFill>
                <a:effectLst/>
              </a:rPr>
              <a:t>,</a:t>
            </a:r>
            <a:r>
              <a:rPr lang="de-DE" b="0" i="0" dirty="0">
                <a:solidFill>
                  <a:srgbClr val="4D5156"/>
                </a:solidFill>
                <a:effectLst/>
              </a:rPr>
              <a:t> 224 91 54 02</a:t>
            </a:r>
            <a:endParaRPr lang="en-US" dirty="0"/>
          </a:p>
        </p:txBody>
      </p:sp>
      <p:pic>
        <p:nvPicPr>
          <p:cNvPr id="5" name="Zástupný obsah 4" descr="Obsah obrázku Lidská tvář, osoba, interiér, oblečení&#10;&#10;Popis byl vytvořen automaticky">
            <a:extLst>
              <a:ext uri="{FF2B5EF4-FFF2-40B4-BE49-F238E27FC236}">
                <a16:creationId xmlns:a16="http://schemas.microsoft.com/office/drawing/2014/main" id="{F6B537D4-7A06-67D5-6996-AB30639AA4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0"/>
          <a:stretch/>
        </p:blipFill>
        <p:spPr>
          <a:xfrm>
            <a:off x="677334" y="2159331"/>
            <a:ext cx="5423429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33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205B1-6928-75AA-BBFE-58778D93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E0E378-1CD5-B6F5-D625-5B67B545B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Děkuji za pozornost</a:t>
            </a:r>
          </a:p>
          <a:p>
            <a:pPr marL="0" indent="0" algn="ctr">
              <a:buNone/>
            </a:pPr>
            <a:r>
              <a:rPr lang="cs-CZ" sz="4000" dirty="0">
                <a:sym typeface="Wingdings" panose="05000000000000000000" pitchFamily="2" charset="2"/>
              </a:rPr>
              <a:t>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769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0A12B-37D5-8C1B-12BD-8EB68241E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/>
              <a:t>První pomoc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29AEA-74ED-FEE0-3A92-00FA4675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cs-CZ" dirty="0"/>
              <a:t>Co to je</a:t>
            </a:r>
          </a:p>
          <a:p>
            <a:r>
              <a:rPr lang="cs-CZ" dirty="0"/>
              <a:t>Legislativa</a:t>
            </a:r>
          </a:p>
          <a:p>
            <a:r>
              <a:rPr lang="cs-CZ" dirty="0"/>
              <a:t>IZS</a:t>
            </a:r>
          </a:p>
          <a:p>
            <a:r>
              <a:rPr lang="cs-CZ" dirty="0"/>
              <a:t>Volání – kdo, kde, co, jak, komu, kolik</a:t>
            </a:r>
          </a:p>
          <a:p>
            <a:r>
              <a:rPr lang="cs-CZ" dirty="0"/>
              <a:t>Aplikace Záchranka</a:t>
            </a:r>
          </a:p>
          <a:p>
            <a:endParaRPr lang="cs-CZ" dirty="0"/>
          </a:p>
        </p:txBody>
      </p:sp>
      <p:pic>
        <p:nvPicPr>
          <p:cNvPr id="7" name="Obrázek 6" descr="Obsah obrázku text, klipart, kreslené, Kreslený film&#10;&#10;Popis byl vytvořen automaticky">
            <a:extLst>
              <a:ext uri="{FF2B5EF4-FFF2-40B4-BE49-F238E27FC236}">
                <a16:creationId xmlns:a16="http://schemas.microsoft.com/office/drawing/2014/main" id="{8B747B9A-3B1B-72E2-3EB4-3DA50B985A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3" r="-1" b="-1"/>
          <a:stretch/>
        </p:blipFill>
        <p:spPr>
          <a:xfrm>
            <a:off x="677334" y="2159331"/>
            <a:ext cx="5423429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22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D4521-80B4-F186-661F-88444AB8D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cs-CZ" dirty="0"/>
              <a:t>Dětská úrazovost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A863B-8DB2-0860-FFE3-BA439085B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cs-CZ" dirty="0"/>
              <a:t>Ročně umírá 110 dětí</a:t>
            </a:r>
          </a:p>
          <a:p>
            <a:r>
              <a:rPr lang="cs-CZ" dirty="0"/>
              <a:t>2000 trvalé následky</a:t>
            </a:r>
          </a:p>
          <a:p>
            <a:r>
              <a:rPr lang="cs-CZ" dirty="0"/>
              <a:t>30 000 hospitalizací</a:t>
            </a:r>
          </a:p>
          <a:p>
            <a:r>
              <a:rPr lang="cs-CZ" dirty="0"/>
              <a:t>450 000 ambulantních ošetření</a:t>
            </a:r>
          </a:p>
          <a:p>
            <a:r>
              <a:rPr lang="cs-CZ" dirty="0"/>
              <a:t>Nejčastější úrazy – popáleniny, opařeniny, pády z výšky, tonutí, otravy</a:t>
            </a:r>
          </a:p>
        </p:txBody>
      </p:sp>
      <p:pic>
        <p:nvPicPr>
          <p:cNvPr id="5" name="Obrázek 4" descr="Obsah obrázku interiér, osoba, batole, oblečení&#10;&#10;Popis byl vytvořen automaticky">
            <a:extLst>
              <a:ext uri="{FF2B5EF4-FFF2-40B4-BE49-F238E27FC236}">
                <a16:creationId xmlns:a16="http://schemas.microsoft.com/office/drawing/2014/main" id="{7FEEAE32-7BA5-ED96-955E-9B30DA944F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1" r="-1" b="-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15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41E54-19E9-9FFC-2725-1D909810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Odlišnosti dětského 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78BA2-9B6E-2DA6-AAA7-57323C923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Vyšší FF</a:t>
            </a:r>
          </a:p>
          <a:p>
            <a:r>
              <a:rPr lang="cs-CZ" dirty="0"/>
              <a:t>Větší jazyk</a:t>
            </a:r>
          </a:p>
          <a:p>
            <a:r>
              <a:rPr lang="cs-CZ" dirty="0"/>
              <a:t>Větší tělní povrch</a:t>
            </a:r>
          </a:p>
          <a:p>
            <a:r>
              <a:rPr lang="cs-CZ" dirty="0"/>
              <a:t>Nezralá nervová soustava – křeče</a:t>
            </a:r>
          </a:p>
          <a:p>
            <a:r>
              <a:rPr lang="cs-CZ" dirty="0"/>
              <a:t>Hlavička</a:t>
            </a:r>
          </a:p>
          <a:p>
            <a:r>
              <a:rPr lang="cs-CZ" dirty="0"/>
              <a:t>Elastičtější, pružnější páteř</a:t>
            </a:r>
          </a:p>
          <a:p>
            <a:r>
              <a:rPr lang="cs-CZ" dirty="0"/>
              <a:t>Břišní stěna tenčí než u dospělých</a:t>
            </a:r>
          </a:p>
          <a:p>
            <a:r>
              <a:rPr lang="cs-CZ" dirty="0"/>
              <a:t>Snadněji se odvodní</a:t>
            </a:r>
          </a:p>
          <a:p>
            <a:r>
              <a:rPr lang="cs-CZ" dirty="0"/>
              <a:t>Mají zdravý KVS, proto se nemoci/úrazy nekomplikují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92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F2C37-4B81-24E0-0310-75E3FC059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Stavy bezprostředního ohrožení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2B3728-5C8F-D95F-10D2-9B2066A5D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Bezvědomí</a:t>
            </a:r>
          </a:p>
          <a:p>
            <a:r>
              <a:rPr lang="cs-CZ" dirty="0"/>
              <a:t>Masivní krvácení</a:t>
            </a:r>
          </a:p>
          <a:p>
            <a:r>
              <a:rPr lang="cs-CZ" dirty="0"/>
              <a:t>Dušení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3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DCF10-F29C-9BD1-EB85-9B5F9F47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Bezvědomí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398313-0293-6C83-015B-5C0F466A9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cs-CZ" dirty="0"/>
              <a:t>Příčiny</a:t>
            </a:r>
          </a:p>
          <a:p>
            <a:r>
              <a:rPr lang="cs-CZ" dirty="0"/>
              <a:t>Příznaky</a:t>
            </a:r>
          </a:p>
          <a:p>
            <a:r>
              <a:rPr lang="cs-CZ" dirty="0"/>
              <a:t>První pomoc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Kreslený film, Animace, ilustrace, kreslené&#10;&#10;Popis byl vytvořen automaticky">
            <a:extLst>
              <a:ext uri="{FF2B5EF4-FFF2-40B4-BE49-F238E27FC236}">
                <a16:creationId xmlns:a16="http://schemas.microsoft.com/office/drawing/2014/main" id="{B32E77E1-DC9D-9243-1B57-B05F6F41DB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2" r="-1" b="-1"/>
          <a:stretch/>
        </p:blipFill>
        <p:spPr>
          <a:xfrm>
            <a:off x="677334" y="2159331"/>
            <a:ext cx="5423429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5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CF1EA-963C-6DB2-0652-9D2ACDD6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Krvácení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C45D9-49EE-2087-25C1-823ADE0FF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Množství krve</a:t>
            </a:r>
          </a:p>
          <a:p>
            <a:r>
              <a:rPr lang="cs-CZ" dirty="0"/>
              <a:t>Druhy krvácení</a:t>
            </a:r>
          </a:p>
          <a:p>
            <a:r>
              <a:rPr lang="cs-CZ" dirty="0"/>
              <a:t>První pomoc</a:t>
            </a:r>
          </a:p>
          <a:p>
            <a:r>
              <a:rPr lang="cs-CZ" dirty="0">
                <a:solidFill>
                  <a:srgbClr val="FF0000"/>
                </a:solidFill>
              </a:rPr>
              <a:t>NE TLAKOVÉ BODY !!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kresba, Dětské kresby, ilustrace, skica&#10;&#10;Popis byl vytvořen automaticky">
            <a:extLst>
              <a:ext uri="{FF2B5EF4-FFF2-40B4-BE49-F238E27FC236}">
                <a16:creationId xmlns:a16="http://schemas.microsoft.com/office/drawing/2014/main" id="{57F8E91E-D626-FC45-6AB9-ACD873070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482" y="3644717"/>
            <a:ext cx="4181158" cy="207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63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29287-2952-8D6D-68C3-B9D9D833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4DE18-F3A2-94F9-E504-58CEAF2D3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Příčiny</a:t>
            </a:r>
          </a:p>
          <a:p>
            <a:r>
              <a:rPr lang="cs-CZ" dirty="0"/>
              <a:t>Příznaky</a:t>
            </a:r>
          </a:p>
          <a:p>
            <a:r>
              <a:rPr lang="cs-CZ" dirty="0"/>
              <a:t>První pomoc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01B28055-919E-F8D8-1369-7E4C9BE0E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882" y="2509520"/>
            <a:ext cx="30384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3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ořící zápalka">
            <a:extLst>
              <a:ext uri="{FF2B5EF4-FFF2-40B4-BE49-F238E27FC236}">
                <a16:creationId xmlns:a16="http://schemas.microsoft.com/office/drawing/2014/main" id="{39710166-5821-D958-202F-45D425C5E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469" b="-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B672CFE-782A-1EAF-13BF-E9E78C2F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cs-CZ" dirty="0"/>
              <a:t>Popáleniny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88CFB1-B3E0-15EE-5F01-A27E98BC9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r>
              <a:rPr lang="cs-CZ" dirty="0"/>
              <a:t>3 stupně</a:t>
            </a:r>
          </a:p>
          <a:p>
            <a:r>
              <a:rPr lang="cs-CZ" dirty="0"/>
              <a:t>U dětí 2 roky – závažná 5 % PT</a:t>
            </a:r>
          </a:p>
          <a:p>
            <a:r>
              <a:rPr lang="cs-CZ" dirty="0"/>
              <a:t>2-10 let 10 % PT</a:t>
            </a:r>
          </a:p>
          <a:p>
            <a:r>
              <a:rPr lang="cs-CZ" dirty="0"/>
              <a:t>Prevence – pákové baterie</a:t>
            </a:r>
          </a:p>
          <a:p>
            <a:r>
              <a:rPr lang="cs-CZ" dirty="0"/>
              <a:t>Chladit</a:t>
            </a:r>
          </a:p>
          <a:p>
            <a:r>
              <a:rPr lang="cs-CZ" dirty="0"/>
              <a:t>Nestrhávat puchýře</a:t>
            </a:r>
          </a:p>
          <a:p>
            <a:r>
              <a:rPr lang="cs-CZ" dirty="0"/>
              <a:t>Pozor na ohořelý oděv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99923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304</Words>
  <Application>Microsoft Office PowerPoint</Application>
  <PresentationFormat>Širokoúhlá obrazovka</PresentationFormat>
  <Paragraphs>73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Fazeta</vt:lpstr>
      <vt:lpstr>První pomoc pro chůvy</vt:lpstr>
      <vt:lpstr>První pomoc</vt:lpstr>
      <vt:lpstr>Dětská úrazovost</vt:lpstr>
      <vt:lpstr>Odlišnosti dětského věku</vt:lpstr>
      <vt:lpstr>Stavy bezprostředního ohrožení života</vt:lpstr>
      <vt:lpstr>Bezvědomí </vt:lpstr>
      <vt:lpstr>Krvácení </vt:lpstr>
      <vt:lpstr>Dušení </vt:lpstr>
      <vt:lpstr>Popáleniny </vt:lpstr>
      <vt:lpstr>Alergie </vt:lpstr>
      <vt:lpstr>Febrilní křeče</vt:lpstr>
      <vt:lpstr>Otravy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 pro chůvy</dc:title>
  <dc:creator>Martina Weberova</dc:creator>
  <cp:lastModifiedBy>Martina Weberova</cp:lastModifiedBy>
  <cp:revision>4</cp:revision>
  <dcterms:created xsi:type="dcterms:W3CDTF">2023-05-30T07:28:57Z</dcterms:created>
  <dcterms:modified xsi:type="dcterms:W3CDTF">2024-11-19T06:47:21Z</dcterms:modified>
</cp:coreProperties>
</file>